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7" r:id="rId11"/>
    <p:sldId id="266" r:id="rId12"/>
    <p:sldId id="268" r:id="rId13"/>
    <p:sldId id="270" r:id="rId14"/>
    <p:sldId id="271" r:id="rId15"/>
    <p:sldId id="272" r:id="rId16"/>
    <p:sldId id="275" r:id="rId17"/>
    <p:sldId id="264" r:id="rId18"/>
    <p:sldId id="273" r:id="rId19"/>
    <p:sldId id="274" r:id="rId20"/>
    <p:sldId id="269" r:id="rId2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ED5B2-D505-4194-8746-19184122F03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96C738-480C-4F1B-B906-0F3714D0B7BF}">
      <dgm:prSet/>
      <dgm:spPr/>
      <dgm:t>
        <a:bodyPr/>
        <a:lstStyle/>
        <a:p>
          <a:pPr rtl="0"/>
          <a:r>
            <a:rPr lang="en-US" dirty="0" smtClean="0"/>
            <a:t>Jo is a scientist.</a:t>
          </a:r>
          <a:endParaRPr lang="en-US" dirty="0"/>
        </a:p>
      </dgm:t>
    </dgm:pt>
    <dgm:pt modelId="{A57560FF-1B5B-49D8-AB89-B980F32ECE3F}" type="parTrans" cxnId="{DB39A72E-99BE-49A3-9EE6-67D566431E5B}">
      <dgm:prSet/>
      <dgm:spPr/>
      <dgm:t>
        <a:bodyPr/>
        <a:lstStyle/>
        <a:p>
          <a:endParaRPr lang="en-US"/>
        </a:p>
      </dgm:t>
    </dgm:pt>
    <dgm:pt modelId="{4E0FA5FE-1A23-41E4-9E15-7FCDC678102E}" type="sibTrans" cxnId="{DB39A72E-99BE-49A3-9EE6-67D566431E5B}">
      <dgm:prSet/>
      <dgm:spPr/>
      <dgm:t>
        <a:bodyPr/>
        <a:lstStyle/>
        <a:p>
          <a:endParaRPr lang="en-US"/>
        </a:p>
      </dgm:t>
    </dgm:pt>
    <dgm:pt modelId="{4B0FCB44-B915-43E2-B625-5B41CD10AD81}">
      <dgm:prSet/>
      <dgm:spPr/>
      <dgm:t>
        <a:bodyPr/>
        <a:lstStyle/>
        <a:p>
          <a:pPr rtl="0"/>
          <a:r>
            <a:rPr lang="en-US" dirty="0" smtClean="0"/>
            <a:t>She travels often. </a:t>
          </a:r>
          <a:endParaRPr lang="en-US" dirty="0"/>
        </a:p>
      </dgm:t>
    </dgm:pt>
    <dgm:pt modelId="{48880F8D-AAB5-41FA-8681-C72998F4ABF6}" type="parTrans" cxnId="{AFC89777-21C7-44A1-80B6-A5728F745A50}">
      <dgm:prSet/>
      <dgm:spPr/>
      <dgm:t>
        <a:bodyPr/>
        <a:lstStyle/>
        <a:p>
          <a:endParaRPr lang="en-US"/>
        </a:p>
      </dgm:t>
    </dgm:pt>
    <dgm:pt modelId="{0E048261-FF7F-487F-BB4F-DCB7A6DAE47C}" type="sibTrans" cxnId="{AFC89777-21C7-44A1-80B6-A5728F745A50}">
      <dgm:prSet/>
      <dgm:spPr/>
      <dgm:t>
        <a:bodyPr/>
        <a:lstStyle/>
        <a:p>
          <a:endParaRPr lang="en-US"/>
        </a:p>
      </dgm:t>
    </dgm:pt>
    <dgm:pt modelId="{AEBAB19F-EFAF-47D4-84F3-DF5F87E9D088}">
      <dgm:prSet/>
      <dgm:spPr/>
      <dgm:t>
        <a:bodyPr/>
        <a:lstStyle/>
        <a:p>
          <a:pPr rtl="0"/>
          <a:r>
            <a:rPr lang="en-US" dirty="0" smtClean="0"/>
            <a:t>Jo is a scientist, and she travels often.</a:t>
          </a:r>
          <a:endParaRPr lang="en-US" dirty="0"/>
        </a:p>
      </dgm:t>
    </dgm:pt>
    <dgm:pt modelId="{03919A5F-33A7-4807-89C3-77ED321C7D47}" type="parTrans" cxnId="{B57139D6-A2E2-4338-99B4-29B513EC482C}">
      <dgm:prSet/>
      <dgm:spPr/>
      <dgm:t>
        <a:bodyPr/>
        <a:lstStyle/>
        <a:p>
          <a:endParaRPr lang="en-US"/>
        </a:p>
      </dgm:t>
    </dgm:pt>
    <dgm:pt modelId="{47D94336-E1AC-41FE-A29C-15903781718E}" type="sibTrans" cxnId="{B57139D6-A2E2-4338-99B4-29B513EC482C}">
      <dgm:prSet/>
      <dgm:spPr/>
      <dgm:t>
        <a:bodyPr/>
        <a:lstStyle/>
        <a:p>
          <a:endParaRPr lang="en-US"/>
        </a:p>
      </dgm:t>
    </dgm:pt>
    <dgm:pt modelId="{5909992F-BE56-4F3B-BE9C-EC4F9EF22A11}" type="pres">
      <dgm:prSet presAssocID="{79FED5B2-D505-4194-8746-19184122F03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F00592-BC99-4E6F-B47B-883D459B576B}" type="pres">
      <dgm:prSet presAssocID="{79FED5B2-D505-4194-8746-19184122F03C}" presName="dummyMaxCanvas" presStyleCnt="0">
        <dgm:presLayoutVars/>
      </dgm:prSet>
      <dgm:spPr/>
    </dgm:pt>
    <dgm:pt modelId="{5482AEC6-1BF3-489C-8504-2C5C7E209A98}" type="pres">
      <dgm:prSet presAssocID="{79FED5B2-D505-4194-8746-19184122F03C}" presName="ThreeNodes_1" presStyleLbl="node1" presStyleIdx="0" presStyleCnt="3" custLinFactNeighborX="1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05B90-24D8-4CD1-9751-39F5D9A63FE8}" type="pres">
      <dgm:prSet presAssocID="{79FED5B2-D505-4194-8746-19184122F03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C9394-110E-4EE8-8CE8-E3C550A948E3}" type="pres">
      <dgm:prSet presAssocID="{79FED5B2-D505-4194-8746-19184122F03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1A6ED-18C5-4A9D-AA20-F32280DDFBE2}" type="pres">
      <dgm:prSet presAssocID="{79FED5B2-D505-4194-8746-19184122F03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280E1-A19A-44C4-97E1-E81BE759B200}" type="pres">
      <dgm:prSet presAssocID="{79FED5B2-D505-4194-8746-19184122F03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B565B-DD72-4E19-8553-0C9E6EE87728}" type="pres">
      <dgm:prSet presAssocID="{79FED5B2-D505-4194-8746-19184122F03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0A6B4-A905-49F6-BF38-B9D659E00546}" type="pres">
      <dgm:prSet presAssocID="{79FED5B2-D505-4194-8746-19184122F03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A0D8A-84C8-4065-BC13-A3BAA9B772EF}" type="pres">
      <dgm:prSet presAssocID="{79FED5B2-D505-4194-8746-19184122F03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12E5B-9F93-4453-B4BB-012F7369A25A}" type="presOf" srcId="{7796C738-480C-4F1B-B906-0F3714D0B7BF}" destId="{999B565B-DD72-4E19-8553-0C9E6EE87728}" srcOrd="1" destOrd="0" presId="urn:microsoft.com/office/officeart/2005/8/layout/vProcess5"/>
    <dgm:cxn modelId="{B57139D6-A2E2-4338-99B4-29B513EC482C}" srcId="{79FED5B2-D505-4194-8746-19184122F03C}" destId="{AEBAB19F-EFAF-47D4-84F3-DF5F87E9D088}" srcOrd="2" destOrd="0" parTransId="{03919A5F-33A7-4807-89C3-77ED321C7D47}" sibTransId="{47D94336-E1AC-41FE-A29C-15903781718E}"/>
    <dgm:cxn modelId="{70692255-401F-4CF6-97B4-4B1D177D3C11}" type="presOf" srcId="{0E048261-FF7F-487F-BB4F-DCB7A6DAE47C}" destId="{8F0280E1-A19A-44C4-97E1-E81BE759B200}" srcOrd="0" destOrd="0" presId="urn:microsoft.com/office/officeart/2005/8/layout/vProcess5"/>
    <dgm:cxn modelId="{82A6C711-9993-4982-90D8-C2B7371BF943}" type="presOf" srcId="{79FED5B2-D505-4194-8746-19184122F03C}" destId="{5909992F-BE56-4F3B-BE9C-EC4F9EF22A11}" srcOrd="0" destOrd="0" presId="urn:microsoft.com/office/officeart/2005/8/layout/vProcess5"/>
    <dgm:cxn modelId="{B7F24C40-5169-48CF-9E33-21B1DEF43F43}" type="presOf" srcId="{7796C738-480C-4F1B-B906-0F3714D0B7BF}" destId="{5482AEC6-1BF3-489C-8504-2C5C7E209A98}" srcOrd="0" destOrd="0" presId="urn:microsoft.com/office/officeart/2005/8/layout/vProcess5"/>
    <dgm:cxn modelId="{B6DC2147-AAE5-4ED2-984C-1F91BD1F6719}" type="presOf" srcId="{AEBAB19F-EFAF-47D4-84F3-DF5F87E9D088}" destId="{B52A0D8A-84C8-4065-BC13-A3BAA9B772EF}" srcOrd="1" destOrd="0" presId="urn:microsoft.com/office/officeart/2005/8/layout/vProcess5"/>
    <dgm:cxn modelId="{AFC89777-21C7-44A1-80B6-A5728F745A50}" srcId="{79FED5B2-D505-4194-8746-19184122F03C}" destId="{4B0FCB44-B915-43E2-B625-5B41CD10AD81}" srcOrd="1" destOrd="0" parTransId="{48880F8D-AAB5-41FA-8681-C72998F4ABF6}" sibTransId="{0E048261-FF7F-487F-BB4F-DCB7A6DAE47C}"/>
    <dgm:cxn modelId="{8BAF4AFC-B6B0-4F11-9BD2-D46C80730DF8}" type="presOf" srcId="{4B0FCB44-B915-43E2-B625-5B41CD10AD81}" destId="{EA405B90-24D8-4CD1-9751-39F5D9A63FE8}" srcOrd="0" destOrd="0" presId="urn:microsoft.com/office/officeart/2005/8/layout/vProcess5"/>
    <dgm:cxn modelId="{E8DC7F6A-7DE7-41C5-94E5-0F9614F7A00C}" type="presOf" srcId="{4B0FCB44-B915-43E2-B625-5B41CD10AD81}" destId="{0B80A6B4-A905-49F6-BF38-B9D659E00546}" srcOrd="1" destOrd="0" presId="urn:microsoft.com/office/officeart/2005/8/layout/vProcess5"/>
    <dgm:cxn modelId="{DB39A72E-99BE-49A3-9EE6-67D566431E5B}" srcId="{79FED5B2-D505-4194-8746-19184122F03C}" destId="{7796C738-480C-4F1B-B906-0F3714D0B7BF}" srcOrd="0" destOrd="0" parTransId="{A57560FF-1B5B-49D8-AB89-B980F32ECE3F}" sibTransId="{4E0FA5FE-1A23-41E4-9E15-7FCDC678102E}"/>
    <dgm:cxn modelId="{9BEE4E8B-3BFD-4539-B5A7-6763771532D3}" type="presOf" srcId="{4E0FA5FE-1A23-41E4-9E15-7FCDC678102E}" destId="{77F1A6ED-18C5-4A9D-AA20-F32280DDFBE2}" srcOrd="0" destOrd="0" presId="urn:microsoft.com/office/officeart/2005/8/layout/vProcess5"/>
    <dgm:cxn modelId="{0FB4F53C-8EC3-421D-9818-68B6C0B2B43B}" type="presOf" srcId="{AEBAB19F-EFAF-47D4-84F3-DF5F87E9D088}" destId="{BE4C9394-110E-4EE8-8CE8-E3C550A948E3}" srcOrd="0" destOrd="0" presId="urn:microsoft.com/office/officeart/2005/8/layout/vProcess5"/>
    <dgm:cxn modelId="{0B6CB571-EF8D-4567-BC94-5AFCCF12B2CB}" type="presParOf" srcId="{5909992F-BE56-4F3B-BE9C-EC4F9EF22A11}" destId="{4EF00592-BC99-4E6F-B47B-883D459B576B}" srcOrd="0" destOrd="0" presId="urn:microsoft.com/office/officeart/2005/8/layout/vProcess5"/>
    <dgm:cxn modelId="{722D52E3-59EB-45F7-B155-8F600AE0DEB5}" type="presParOf" srcId="{5909992F-BE56-4F3B-BE9C-EC4F9EF22A11}" destId="{5482AEC6-1BF3-489C-8504-2C5C7E209A98}" srcOrd="1" destOrd="0" presId="urn:microsoft.com/office/officeart/2005/8/layout/vProcess5"/>
    <dgm:cxn modelId="{17DEC0E0-71EE-4DBB-A430-B8C7082FC7CB}" type="presParOf" srcId="{5909992F-BE56-4F3B-BE9C-EC4F9EF22A11}" destId="{EA405B90-24D8-4CD1-9751-39F5D9A63FE8}" srcOrd="2" destOrd="0" presId="urn:microsoft.com/office/officeart/2005/8/layout/vProcess5"/>
    <dgm:cxn modelId="{0864F7FC-2160-4812-BAB7-DADEDC0DD259}" type="presParOf" srcId="{5909992F-BE56-4F3B-BE9C-EC4F9EF22A11}" destId="{BE4C9394-110E-4EE8-8CE8-E3C550A948E3}" srcOrd="3" destOrd="0" presId="urn:microsoft.com/office/officeart/2005/8/layout/vProcess5"/>
    <dgm:cxn modelId="{4CAD704E-D645-4DAC-ABA8-9BAC38BE9577}" type="presParOf" srcId="{5909992F-BE56-4F3B-BE9C-EC4F9EF22A11}" destId="{77F1A6ED-18C5-4A9D-AA20-F32280DDFBE2}" srcOrd="4" destOrd="0" presId="urn:microsoft.com/office/officeart/2005/8/layout/vProcess5"/>
    <dgm:cxn modelId="{0300FDBC-6BC5-4173-9CBF-B4C364745C23}" type="presParOf" srcId="{5909992F-BE56-4F3B-BE9C-EC4F9EF22A11}" destId="{8F0280E1-A19A-44C4-97E1-E81BE759B200}" srcOrd="5" destOrd="0" presId="urn:microsoft.com/office/officeart/2005/8/layout/vProcess5"/>
    <dgm:cxn modelId="{516FE7C1-6F7A-4D5F-A45E-3914842E2745}" type="presParOf" srcId="{5909992F-BE56-4F3B-BE9C-EC4F9EF22A11}" destId="{999B565B-DD72-4E19-8553-0C9E6EE87728}" srcOrd="6" destOrd="0" presId="urn:microsoft.com/office/officeart/2005/8/layout/vProcess5"/>
    <dgm:cxn modelId="{660E86FA-68A8-43B5-A3BD-6188570D0348}" type="presParOf" srcId="{5909992F-BE56-4F3B-BE9C-EC4F9EF22A11}" destId="{0B80A6B4-A905-49F6-BF38-B9D659E00546}" srcOrd="7" destOrd="0" presId="urn:microsoft.com/office/officeart/2005/8/layout/vProcess5"/>
    <dgm:cxn modelId="{EB4153AE-F7B9-4B81-AECF-95B89BA3A41C}" type="presParOf" srcId="{5909992F-BE56-4F3B-BE9C-EC4F9EF22A11}" destId="{B52A0D8A-84C8-4065-BC13-A3BAA9B772E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2AEC6-1BF3-489C-8504-2C5C7E209A98}">
      <dsp:nvSpPr>
        <dsp:cNvPr id="0" name=""/>
        <dsp:cNvSpPr/>
      </dsp:nvSpPr>
      <dsp:spPr>
        <a:xfrm>
          <a:off x="76208" y="0"/>
          <a:ext cx="6865620" cy="845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Jo is a scientist.</a:t>
          </a:r>
          <a:endParaRPr lang="en-US" sz="2700" kern="1200" dirty="0"/>
        </a:p>
      </dsp:txBody>
      <dsp:txXfrm>
        <a:off x="100981" y="24773"/>
        <a:ext cx="5952914" cy="796274"/>
      </dsp:txXfrm>
    </dsp:sp>
    <dsp:sp modelId="{EA405B90-24D8-4CD1-9751-39F5D9A63FE8}">
      <dsp:nvSpPr>
        <dsp:cNvPr id="0" name=""/>
        <dsp:cNvSpPr/>
      </dsp:nvSpPr>
      <dsp:spPr>
        <a:xfrm>
          <a:off x="605789" y="986789"/>
          <a:ext cx="6865620" cy="845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She travels often. </a:t>
          </a:r>
          <a:endParaRPr lang="en-US" sz="2700" kern="1200" dirty="0"/>
        </a:p>
      </dsp:txBody>
      <dsp:txXfrm>
        <a:off x="630562" y="1011562"/>
        <a:ext cx="5660501" cy="796274"/>
      </dsp:txXfrm>
    </dsp:sp>
    <dsp:sp modelId="{BE4C9394-110E-4EE8-8CE8-E3C550A948E3}">
      <dsp:nvSpPr>
        <dsp:cNvPr id="0" name=""/>
        <dsp:cNvSpPr/>
      </dsp:nvSpPr>
      <dsp:spPr>
        <a:xfrm>
          <a:off x="1211579" y="1973579"/>
          <a:ext cx="6865620" cy="845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Jo is a scientist, and she travels often.</a:t>
          </a:r>
          <a:endParaRPr lang="en-US" sz="2700" kern="1200" dirty="0"/>
        </a:p>
      </dsp:txBody>
      <dsp:txXfrm>
        <a:off x="1236352" y="1998352"/>
        <a:ext cx="5660501" cy="796274"/>
      </dsp:txXfrm>
    </dsp:sp>
    <dsp:sp modelId="{77F1A6ED-18C5-4A9D-AA20-F32280DDFBE2}">
      <dsp:nvSpPr>
        <dsp:cNvPr id="0" name=""/>
        <dsp:cNvSpPr/>
      </dsp:nvSpPr>
      <dsp:spPr>
        <a:xfrm>
          <a:off x="6315837" y="641413"/>
          <a:ext cx="549783" cy="5497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439538" y="641413"/>
        <a:ext cx="302381" cy="413712"/>
      </dsp:txXfrm>
    </dsp:sp>
    <dsp:sp modelId="{8F0280E1-A19A-44C4-97E1-E81BE759B200}">
      <dsp:nvSpPr>
        <dsp:cNvPr id="0" name=""/>
        <dsp:cNvSpPr/>
      </dsp:nvSpPr>
      <dsp:spPr>
        <a:xfrm>
          <a:off x="6921627" y="1622564"/>
          <a:ext cx="549783" cy="5497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045328" y="1622564"/>
        <a:ext cx="302381" cy="413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693B8A-46DF-436C-A707-C2A9C426F7F7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61CB68-3A69-44B8-BC36-B09A296A6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75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FBE822-98D9-42E7-AA24-7910B0E186A0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0BAF5FE-3682-43E7-8831-689DC97C0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Huddleston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Language Arts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The pictures are seen best from the air, and now people take photographs of them from airplanes.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sentence correct?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3352800"/>
            <a:ext cx="624145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Yes!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It has a comma 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and a conjunction.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38400" y="2209800"/>
            <a:ext cx="1447800" cy="762000"/>
          </a:xfrm>
          <a:prstGeom prst="roundRect">
            <a:avLst/>
          </a:prstGeom>
          <a:solidFill>
            <a:schemeClr val="tx2">
              <a:lumMod val="50000"/>
              <a:alpha val="48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4400" dirty="0" smtClean="0"/>
              <a:t>Most of the pictures are in Peru, other countries have some too.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sentence correct?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581400"/>
            <a:ext cx="84112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No! </a:t>
            </a:r>
          </a:p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Where’s the conjunction?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2057400" y="2209800"/>
            <a:ext cx="533400" cy="8382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Scientists have studied these pictures and many books have been written about them.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sentence correct?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4038600"/>
            <a:ext cx="68482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No! 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Where’s the comma?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895600" y="2209800"/>
            <a:ext cx="1219200" cy="838200"/>
          </a:xfrm>
          <a:prstGeom prst="flowChartTerminator">
            <a:avLst/>
          </a:prstGeom>
          <a:solidFill>
            <a:schemeClr val="accent4">
              <a:lumMod val="75000"/>
              <a:alpha val="3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8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Bob liked to eat…</a:t>
            </a:r>
          </a:p>
          <a:p>
            <a:endParaRPr lang="en-US" dirty="0" smtClean="0"/>
          </a:p>
          <a:p>
            <a:r>
              <a:rPr lang="en-US" dirty="0" smtClean="0"/>
              <a:t>A. Bob liked to eat chocolate and drink iguana juice.</a:t>
            </a:r>
          </a:p>
          <a:p>
            <a:r>
              <a:rPr lang="en-US" dirty="0" smtClean="0"/>
              <a:t>B. Bob liked to eat pickled relish on his ice-cream.</a:t>
            </a:r>
          </a:p>
          <a:p>
            <a:r>
              <a:rPr lang="en-US" dirty="0" smtClean="0"/>
              <a:t>C. Bob liked to eat, and then go to sleep.</a:t>
            </a:r>
          </a:p>
          <a:p>
            <a:r>
              <a:rPr lang="en-US" dirty="0" smtClean="0"/>
              <a:t>D. Bob liked to eat, but he hated being full.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 me complete these compound sentences…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858000" y="3657600"/>
            <a:ext cx="609600" cy="685800"/>
          </a:xfrm>
          <a:prstGeom prst="star5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Sally and her sister…</a:t>
            </a:r>
          </a:p>
          <a:p>
            <a:endParaRPr lang="en-US" dirty="0" smtClean="0"/>
          </a:p>
          <a:p>
            <a:r>
              <a:rPr lang="en-US" dirty="0" smtClean="0"/>
              <a:t>1. Sally and her sister went to the park. </a:t>
            </a:r>
          </a:p>
          <a:p>
            <a:r>
              <a:rPr lang="en-US" dirty="0" smtClean="0"/>
              <a:t>2. Sally and her sister swam by the pool and dried in the sun.</a:t>
            </a:r>
          </a:p>
          <a:p>
            <a:r>
              <a:rPr lang="en-US" dirty="0" smtClean="0"/>
              <a:t>3. Sally and her sister wanted new clothes, so they went to the mall.</a:t>
            </a:r>
          </a:p>
          <a:p>
            <a:r>
              <a:rPr lang="en-US" dirty="0" smtClean="0"/>
              <a:t>4. Sally and her sister hated spiders, but loved cats.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 me complete these compound sentences…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514600" y="4114800"/>
            <a:ext cx="609600" cy="685800"/>
          </a:xfrm>
          <a:prstGeom prst="star5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sang all night…</a:t>
            </a:r>
          </a:p>
          <a:p>
            <a:endParaRPr lang="en-US" dirty="0" smtClean="0"/>
          </a:p>
          <a:p>
            <a:r>
              <a:rPr lang="en-US" dirty="0" smtClean="0"/>
              <a:t>A. They sang all night and slept all day. </a:t>
            </a:r>
          </a:p>
          <a:p>
            <a:r>
              <a:rPr lang="en-US" dirty="0" smtClean="0"/>
              <a:t>B. They sang all night, yet they weren’t tired.</a:t>
            </a:r>
          </a:p>
          <a:p>
            <a:r>
              <a:rPr lang="en-US" dirty="0" smtClean="0"/>
              <a:t>C. They sang all night until morning.</a:t>
            </a:r>
          </a:p>
          <a:p>
            <a:r>
              <a:rPr lang="en-US" dirty="0" smtClean="0"/>
              <a:t>D. They sang all night and then their voices hurt.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 me complete these compound sentences…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010400" y="2743200"/>
            <a:ext cx="609600" cy="685800"/>
          </a:xfrm>
          <a:prstGeom prst="star5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Put an X in front of each sentence that is a compound sentence. For those sentences, write the coordinating conjunction that joins the two shorter sentences. </a:t>
            </a:r>
          </a:p>
          <a:p>
            <a:endParaRPr lang="en-US" sz="1800" dirty="0"/>
          </a:p>
          <a:p>
            <a:r>
              <a:rPr lang="en-US" sz="1800" dirty="0" smtClean="0"/>
              <a:t>_____	 _________1. Crayons were invented in 1903 by Edwin </a:t>
            </a:r>
            <a:r>
              <a:rPr lang="en-US" sz="1800" dirty="0" err="1" smtClean="0"/>
              <a:t>Binney</a:t>
            </a:r>
            <a:r>
              <a:rPr lang="en-US" sz="1800" dirty="0" smtClean="0"/>
              <a:t> and Harold Smith, and they were an instant success.</a:t>
            </a:r>
          </a:p>
          <a:p>
            <a:r>
              <a:rPr lang="en-US" sz="1800" dirty="0" smtClean="0"/>
              <a:t>_____	 _________2. Cross word puzzles can be diamond-shaped, or they can be square.</a:t>
            </a:r>
          </a:p>
          <a:p>
            <a:r>
              <a:rPr lang="en-US" sz="1800" dirty="0" smtClean="0"/>
              <a:t>_____  _________3. The first Ferris wheel began operating on June 21, 1893 at the Chicago’s World’s Fair. </a:t>
            </a:r>
          </a:p>
          <a:p>
            <a:r>
              <a:rPr lang="en-US" sz="1800" dirty="0" smtClean="0"/>
              <a:t>_____  _________4. It had 36 wooden cars that could each seat 40 people, but most modern Ferris wheels are much smaller. </a:t>
            </a:r>
          </a:p>
          <a:p>
            <a:r>
              <a:rPr lang="en-US" sz="1800" dirty="0" smtClean="0"/>
              <a:t>_____  _________5. A kaleidoscope is a tube one can look into that makes beautiful, colorful patterns using mirrors.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Compound sentences: ticket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45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467600" y="4572000"/>
            <a:ext cx="762000" cy="457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10 compound </a:t>
            </a:r>
            <a:r>
              <a:rPr lang="en-US" dirty="0" smtClean="0"/>
              <a:t>sentences.</a:t>
            </a:r>
            <a:endParaRPr lang="en-US" dirty="0" smtClean="0"/>
          </a:p>
          <a:p>
            <a:r>
              <a:rPr lang="en-US" dirty="0" smtClean="0"/>
              <a:t>Highlight the comma and conjunction (FANBOYS) in each sentence.</a:t>
            </a:r>
          </a:p>
          <a:p>
            <a:r>
              <a:rPr lang="en-US" dirty="0" smtClean="0"/>
              <a:t>Circle the verbs.</a:t>
            </a:r>
          </a:p>
          <a:p>
            <a:r>
              <a:rPr lang="en-US" dirty="0" smtClean="0"/>
              <a:t>Write a new verb above each old verb. </a:t>
            </a:r>
          </a:p>
          <a:p>
            <a:r>
              <a:rPr lang="en-US" dirty="0" smtClean="0"/>
              <a:t>Have a prepositional phrase in each sentence and put (parentheses) around it.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 By nine o’clock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smtClean="0"/>
              <a:t>, China atomized Australia, and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world cried.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assignment…on a separate sheet of paper.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53000" y="4495800"/>
            <a:ext cx="1295400" cy="6858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52600" y="5410200"/>
            <a:ext cx="914400" cy="4572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4953000"/>
            <a:ext cx="12609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grieved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1031" y="4038600"/>
            <a:ext cx="17172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decimated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4343400"/>
            <a:ext cx="4523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</a:t>
            </a:r>
            <a:r>
              <a:rPr lang="en-US" sz="4800" dirty="0" smtClean="0"/>
              <a:t>: 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4343400"/>
            <a:ext cx="4523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)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Start a sentence with a subject and a verb…</a:t>
            </a:r>
          </a:p>
          <a:p>
            <a:pPr lvl="1"/>
            <a:r>
              <a:rPr lang="en-US" dirty="0" err="1" smtClean="0"/>
              <a:t>Bathman</a:t>
            </a:r>
            <a:r>
              <a:rPr lang="en-US" dirty="0" smtClean="0"/>
              <a:t> fought </a:t>
            </a:r>
            <a:r>
              <a:rPr lang="en-US" dirty="0" err="1" smtClean="0"/>
              <a:t>Duckie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 Then add on another subject and verb sentence…</a:t>
            </a:r>
          </a:p>
          <a:p>
            <a:pPr lvl="1"/>
            <a:r>
              <a:rPr lang="en-US" dirty="0" err="1" smtClean="0"/>
              <a:t>Duckie</a:t>
            </a:r>
            <a:r>
              <a:rPr lang="en-US" dirty="0" smtClean="0"/>
              <a:t> beat </a:t>
            </a:r>
            <a:r>
              <a:rPr lang="en-US" dirty="0" err="1" smtClean="0"/>
              <a:t>Bathman</a:t>
            </a:r>
            <a:endParaRPr lang="en-US" dirty="0" smtClean="0"/>
          </a:p>
          <a:p>
            <a:r>
              <a:rPr lang="en-US" dirty="0" smtClean="0"/>
              <a:t>3. Make sure you put a comma and conjunction in between…	</a:t>
            </a:r>
          </a:p>
          <a:p>
            <a:pPr lvl="1"/>
            <a:r>
              <a:rPr lang="en-US" dirty="0" err="1" smtClean="0"/>
              <a:t>Bathman</a:t>
            </a:r>
            <a:r>
              <a:rPr lang="en-US" dirty="0" smtClean="0"/>
              <a:t> fought </a:t>
            </a:r>
            <a:r>
              <a:rPr lang="en-US" dirty="0" err="1" smtClean="0"/>
              <a:t>Duckie</a:t>
            </a:r>
            <a:r>
              <a:rPr lang="en-US" dirty="0" smtClean="0"/>
              <a:t>, but then </a:t>
            </a:r>
            <a:r>
              <a:rPr lang="en-US" dirty="0" err="1" smtClean="0"/>
              <a:t>Duckie</a:t>
            </a:r>
            <a:r>
              <a:rPr lang="en-US" dirty="0" smtClean="0"/>
              <a:t> beat </a:t>
            </a:r>
            <a:r>
              <a:rPr lang="en-US" dirty="0" err="1" smtClean="0"/>
              <a:t>Bathman</a:t>
            </a:r>
            <a:endParaRPr lang="en-US" dirty="0" smtClean="0"/>
          </a:p>
          <a:p>
            <a:r>
              <a:rPr lang="en-US" dirty="0" smtClean="0"/>
              <a:t>4. Add a preposition.</a:t>
            </a:r>
          </a:p>
          <a:p>
            <a:pPr lvl="1"/>
            <a:r>
              <a:rPr lang="en-US" dirty="0" err="1" smtClean="0"/>
              <a:t>Bathman</a:t>
            </a:r>
            <a:r>
              <a:rPr lang="en-US" dirty="0" smtClean="0"/>
              <a:t> fought </a:t>
            </a:r>
            <a:r>
              <a:rPr lang="en-US" dirty="0" err="1" smtClean="0"/>
              <a:t>Duckie</a:t>
            </a:r>
            <a:r>
              <a:rPr lang="en-US" dirty="0" smtClean="0"/>
              <a:t> (in the perilous bathtub), but then </a:t>
            </a:r>
            <a:r>
              <a:rPr lang="en-US" dirty="0" err="1" smtClean="0"/>
              <a:t>Duckie</a:t>
            </a:r>
            <a:r>
              <a:rPr lang="en-US" dirty="0" smtClean="0"/>
              <a:t> beat </a:t>
            </a:r>
            <a:r>
              <a:rPr lang="en-US" dirty="0" err="1" smtClean="0"/>
              <a:t>Bathman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Change your verbs.</a:t>
            </a:r>
          </a:p>
          <a:p>
            <a:pPr lvl="1"/>
            <a:r>
              <a:rPr lang="en-US" dirty="0" smtClean="0"/>
              <a:t>Fought = challenged; beat = pummeled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3581400"/>
            <a:ext cx="685800" cy="533400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09800" y="1828800"/>
            <a:ext cx="990600" cy="5334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05000" y="2514600"/>
            <a:ext cx="990600" cy="5334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3581400"/>
            <a:ext cx="990600" cy="5334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43600" y="3657600"/>
            <a:ext cx="990600" cy="5334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4343400"/>
            <a:ext cx="990600" cy="5334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5000" y="4724400"/>
            <a:ext cx="990600" cy="5334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4343400"/>
            <a:ext cx="685800" cy="533400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500"/>
                            </p:stCondLst>
                            <p:childTnLst>
                              <p:par>
                                <p:cTn id="12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500"/>
                            </p:stCondLst>
                            <p:childTnLst>
                              <p:par>
                                <p:cTn id="1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sz="4400" dirty="0" smtClean="0"/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4400" dirty="0" err="1" smtClean="0"/>
              <a:t>Bathman</a:t>
            </a:r>
            <a:r>
              <a:rPr lang="en-US" sz="4400" dirty="0" smtClean="0"/>
              <a:t> fought </a:t>
            </a:r>
            <a:r>
              <a:rPr lang="en-US" sz="4400" dirty="0" err="1" smtClean="0"/>
              <a:t>Duckie</a:t>
            </a:r>
            <a:r>
              <a:rPr lang="en-US" sz="4400" dirty="0" smtClean="0"/>
              <a:t>  in the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  <a:buNone/>
            </a:pPr>
            <a:endParaRPr lang="en-US" sz="4400" dirty="0" smtClean="0"/>
          </a:p>
          <a:p>
            <a:pPr marL="274320" lvl="1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4400" dirty="0" smtClean="0"/>
              <a:t> perilous bathtub , but then 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  <a:buNone/>
            </a:pPr>
            <a:endParaRPr lang="en-US" sz="4400" dirty="0" smtClean="0"/>
          </a:p>
          <a:p>
            <a:pPr marL="274320" lvl="1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4400" dirty="0" err="1" smtClean="0"/>
              <a:t>Duckie</a:t>
            </a:r>
            <a:r>
              <a:rPr lang="en-US" sz="4400" dirty="0" smtClean="0"/>
              <a:t> beat </a:t>
            </a:r>
            <a:r>
              <a:rPr lang="en-US" sz="4400" dirty="0" err="1" smtClean="0"/>
              <a:t>Bathman</a:t>
            </a:r>
            <a:r>
              <a:rPr lang="en-US" sz="4400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sentence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2209800"/>
            <a:ext cx="4523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</a:t>
            </a:r>
            <a:r>
              <a:rPr lang="en-US" sz="4800" dirty="0" smtClean="0"/>
              <a:t> 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3733800"/>
            <a:ext cx="4523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)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2362200"/>
            <a:ext cx="1905000" cy="6096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5410200"/>
            <a:ext cx="1219200" cy="6096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19400" y="1676400"/>
            <a:ext cx="25749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chemeClr val="accent3"/>
                </a:solidFill>
              </a:rPr>
              <a:t>challenged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0713" y="4724400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chemeClr val="accent3"/>
                </a:solidFill>
              </a:rPr>
              <a:t>pummeled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3733800"/>
            <a:ext cx="1295400" cy="914400"/>
          </a:xfrm>
          <a:prstGeom prst="rect">
            <a:avLst/>
          </a:prstGeom>
          <a:solidFill>
            <a:schemeClr val="accent3">
              <a:alpha val="48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 animBg="1"/>
      <p:bldP spid="7" grpId="0" animBg="1"/>
      <p:bldP spid="8" grpId="0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Two or more things </a:t>
            </a:r>
            <a:r>
              <a:rPr lang="en-US" sz="4000" u="sng" dirty="0" smtClean="0"/>
              <a:t>joined</a:t>
            </a:r>
            <a:r>
              <a:rPr lang="en-US" sz="4000" dirty="0" smtClean="0"/>
              <a:t> together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“Compound” means…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81200" y="2971800"/>
            <a:ext cx="1371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2286000"/>
            <a:ext cx="1295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24200" y="3886200"/>
            <a:ext cx="1371600" cy="1524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3276600"/>
            <a:ext cx="758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2667000"/>
            <a:ext cx="758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4191000"/>
            <a:ext cx="758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2667000"/>
            <a:ext cx="36576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two hydrogen molecules and one oxygen molecule </a:t>
            </a:r>
            <a:r>
              <a:rPr lang="en-US" sz="2400" u="sng" dirty="0" smtClean="0"/>
              <a:t>joined</a:t>
            </a:r>
            <a:r>
              <a:rPr lang="en-US" sz="2400" dirty="0" smtClean="0"/>
              <a:t> together, they would create a compound for water: H2O.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800600"/>
            <a:ext cx="2051491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devastating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nurturing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anonymous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tolerant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proprietor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anesthetic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conscious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extinguished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Words are two words that join together to create a new word.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Words</a:t>
            </a:r>
            <a:endParaRPr lang="en-US" dirty="0"/>
          </a:p>
        </p:txBody>
      </p:sp>
      <p:sp>
        <p:nvSpPr>
          <p:cNvPr id="4" name="Regular Pentagon 3"/>
          <p:cNvSpPr/>
          <p:nvPr/>
        </p:nvSpPr>
        <p:spPr>
          <a:xfrm>
            <a:off x="685800" y="2819400"/>
            <a:ext cx="1981200" cy="2133600"/>
          </a:xfrm>
          <a:prstGeom prst="pen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/>
          <p:cNvSpPr/>
          <p:nvPr/>
        </p:nvSpPr>
        <p:spPr>
          <a:xfrm>
            <a:off x="3124200" y="3429000"/>
            <a:ext cx="533400" cy="533400"/>
          </a:xfrm>
          <a:prstGeom prst="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2895600"/>
            <a:ext cx="1676400" cy="1828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3352800"/>
            <a:ext cx="1664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base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3276600"/>
            <a:ext cx="1431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ball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3429000"/>
            <a:ext cx="838200" cy="304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3886200"/>
            <a:ext cx="838200" cy="304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86600" y="2971800"/>
            <a:ext cx="116703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create a compound word from this list?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Pass</a:t>
            </a:r>
          </a:p>
          <a:p>
            <a:r>
              <a:rPr lang="en-US" dirty="0" smtClean="0"/>
              <a:t>Sun	</a:t>
            </a:r>
          </a:p>
          <a:p>
            <a:r>
              <a:rPr lang="en-US" dirty="0" smtClean="0"/>
              <a:t>Fire	</a:t>
            </a:r>
          </a:p>
          <a:p>
            <a:r>
              <a:rPr lang="en-US" dirty="0" smtClean="0"/>
              <a:t>Rattle</a:t>
            </a:r>
          </a:p>
          <a:p>
            <a:r>
              <a:rPr lang="en-US" dirty="0" smtClean="0"/>
              <a:t>Butter</a:t>
            </a:r>
          </a:p>
          <a:p>
            <a:r>
              <a:rPr lang="en-US" dirty="0" smtClean="0"/>
              <a:t>Touch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Snake</a:t>
            </a:r>
          </a:p>
          <a:p>
            <a:r>
              <a:rPr lang="en-US" dirty="0" smtClean="0"/>
              <a:t>Works</a:t>
            </a:r>
          </a:p>
          <a:p>
            <a:r>
              <a:rPr lang="en-US" dirty="0" smtClean="0"/>
              <a:t>Flies</a:t>
            </a:r>
          </a:p>
          <a:p>
            <a:r>
              <a:rPr lang="en-US" dirty="0" smtClean="0"/>
              <a:t>Down</a:t>
            </a:r>
          </a:p>
          <a:p>
            <a:r>
              <a:rPr lang="en-US" dirty="0" smtClean="0"/>
              <a:t>Flower</a:t>
            </a:r>
          </a:p>
          <a:p>
            <a:r>
              <a:rPr lang="en-US" dirty="0" smtClean="0"/>
              <a:t>Port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24000" y="1752600"/>
            <a:ext cx="3048000" cy="236220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47800" y="2286000"/>
            <a:ext cx="3200400" cy="1295400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524000" y="2286000"/>
            <a:ext cx="3200400" cy="54864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752600" y="1828800"/>
            <a:ext cx="2971800" cy="138684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752600" y="2743200"/>
            <a:ext cx="2895600" cy="929640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52600" y="3200400"/>
            <a:ext cx="2895600" cy="92964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Sentences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304800" y="2514600"/>
          <a:ext cx="8077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828800"/>
            <a:ext cx="5161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 can also combine sentences.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add a COMMA and a CONJUCTION between the two sentences.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order to combine sentences…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3352800"/>
            <a:ext cx="402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286000"/>
            <a:ext cx="116249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for</a:t>
            </a:r>
          </a:p>
          <a:p>
            <a:pPr algn="ctr"/>
            <a:r>
              <a:rPr lang="en-US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and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nor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but</a:t>
            </a:r>
          </a:p>
          <a:p>
            <a:pPr algn="ctr"/>
            <a:r>
              <a:rPr lang="en-US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yet</a:t>
            </a:r>
          </a:p>
          <a:p>
            <a:pPr algn="ctr"/>
            <a:r>
              <a:rPr lang="en-US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so</a:t>
            </a:r>
          </a:p>
        </p:txBody>
      </p:sp>
      <p:sp>
        <p:nvSpPr>
          <p:cNvPr id="9" name="Rectangle 8"/>
          <p:cNvSpPr/>
          <p:nvPr/>
        </p:nvSpPr>
        <p:spPr>
          <a:xfrm>
            <a:off x="203754" y="3276600"/>
            <a:ext cx="3532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entence 1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65138" y="3352800"/>
            <a:ext cx="3763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sentence 2.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Will you go to Peru?</a:t>
            </a:r>
          </a:p>
          <a:p>
            <a:r>
              <a:rPr lang="en-US" dirty="0" smtClean="0"/>
              <a:t>Will you do more research?</a:t>
            </a:r>
          </a:p>
          <a:p>
            <a:endParaRPr lang="en-US" dirty="0" smtClean="0"/>
          </a:p>
          <a:p>
            <a:r>
              <a:rPr lang="en-US" dirty="0" smtClean="0"/>
              <a:t>Will you go to Peru 	       will you do more research?</a:t>
            </a:r>
          </a:p>
          <a:p>
            <a:endParaRPr lang="en-US" dirty="0" smtClean="0"/>
          </a:p>
          <a:p>
            <a:r>
              <a:rPr lang="en-US" dirty="0" smtClean="0"/>
              <a:t>Prehistoric people had no alphabet.</a:t>
            </a:r>
          </a:p>
          <a:p>
            <a:r>
              <a:rPr lang="en-US" dirty="0" smtClean="0"/>
              <a:t>They drew signs.</a:t>
            </a:r>
          </a:p>
          <a:p>
            <a:endParaRPr lang="en-US" dirty="0" smtClean="0"/>
          </a:p>
          <a:p>
            <a:r>
              <a:rPr lang="en-US" dirty="0" smtClean="0"/>
              <a:t>Prehistoric people had no alphabet		   they drew signs.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Sentence 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38618" y="2514600"/>
            <a:ext cx="383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53036" y="2514600"/>
            <a:ext cx="901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618" y="4724400"/>
            <a:ext cx="383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96254" y="4648200"/>
            <a:ext cx="1309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but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4400" dirty="0" smtClean="0"/>
              <a:t>Ancient people drew these pictures but  they probably never saw any of them whole.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sentence correct?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733800"/>
            <a:ext cx="68482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No!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Where’s the comma?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209800"/>
            <a:ext cx="1143000" cy="762000"/>
          </a:xfrm>
          <a:prstGeom prst="rect">
            <a:avLst/>
          </a:prstGeom>
          <a:solidFill>
            <a:schemeClr val="tx2">
              <a:lumMod val="9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en-US" sz="4400" dirty="0" smtClean="0"/>
              <a:t>The drawings in Peru are old, but they remain clear.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sentence correct?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429000"/>
            <a:ext cx="813113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Yes! </a:t>
            </a:r>
          </a:p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 has a comma and conjunction.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7696200" y="2209800"/>
            <a:ext cx="5334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1143000" y="2895600"/>
            <a:ext cx="6096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6142</TotalTime>
  <Words>671</Words>
  <Application>Microsoft Office PowerPoint</Application>
  <PresentationFormat>On-screen Show (4:3)</PresentationFormat>
  <Paragraphs>155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Constantia</vt:lpstr>
      <vt:lpstr>Wingdings</vt:lpstr>
      <vt:lpstr>Wingdings 2</vt:lpstr>
      <vt:lpstr>Paper</vt:lpstr>
      <vt:lpstr>COMPOUNDS</vt:lpstr>
      <vt:lpstr>“Compound” means…</vt:lpstr>
      <vt:lpstr>Compound Words</vt:lpstr>
      <vt:lpstr>Can you create a compound word from this list?</vt:lpstr>
      <vt:lpstr>Compound Sentences</vt:lpstr>
      <vt:lpstr>In order to combine sentences…</vt:lpstr>
      <vt:lpstr>Compound Sentence Examples</vt:lpstr>
      <vt:lpstr>Is the sentence correct?</vt:lpstr>
      <vt:lpstr>Is the sentence correct?</vt:lpstr>
      <vt:lpstr>Is the sentence correct?</vt:lpstr>
      <vt:lpstr>Is the sentence correct?</vt:lpstr>
      <vt:lpstr>Is the sentence correct?</vt:lpstr>
      <vt:lpstr>Help me complete these compound sentences…</vt:lpstr>
      <vt:lpstr>Help me complete these compound sentences…</vt:lpstr>
      <vt:lpstr>Help me complete these compound sentences…</vt:lpstr>
      <vt:lpstr>Compound sentences: ticket out</vt:lpstr>
      <vt:lpstr>Your assignment…on a separate sheet of paper.</vt:lpstr>
      <vt:lpstr>Let’s practice…</vt:lpstr>
      <vt:lpstr>Final sentence</vt:lpstr>
      <vt:lpstr>Vocabulary</vt:lpstr>
    </vt:vector>
  </TitlesOfParts>
  <Company>Norman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COMPOUNDS</dc:title>
  <dc:creator>bwhite2</dc:creator>
  <cp:lastModifiedBy>Beth Huddleston</cp:lastModifiedBy>
  <cp:revision>13</cp:revision>
  <cp:lastPrinted>2015-09-25T22:57:40Z</cp:lastPrinted>
  <dcterms:created xsi:type="dcterms:W3CDTF">2012-10-06T21:30:06Z</dcterms:created>
  <dcterms:modified xsi:type="dcterms:W3CDTF">2015-09-25T22:58:06Z</dcterms:modified>
</cp:coreProperties>
</file>